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4" r:id="rId3"/>
    <p:sldId id="258" r:id="rId4"/>
    <p:sldId id="310" r:id="rId5"/>
    <p:sldId id="298" r:id="rId6"/>
    <p:sldId id="299" r:id="rId7"/>
    <p:sldId id="300" r:id="rId8"/>
    <p:sldId id="301" r:id="rId9"/>
    <p:sldId id="302" r:id="rId10"/>
    <p:sldId id="303" r:id="rId11"/>
    <p:sldId id="307" r:id="rId12"/>
    <p:sldId id="304" r:id="rId13"/>
    <p:sldId id="305" r:id="rId14"/>
    <p:sldId id="313" r:id="rId15"/>
    <p:sldId id="314" r:id="rId16"/>
    <p:sldId id="315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C4F7D-1F6A-4781-8C24-DC51AA6663AB}" v="1" dt="2020-10-06T21:29:2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 autoAdjust="0"/>
    <p:restoredTop sz="94674"/>
  </p:normalViewPr>
  <p:slideViewPr>
    <p:cSldViewPr snapToGrid="0">
      <p:cViewPr varScale="1">
        <p:scale>
          <a:sx n="102" d="100"/>
          <a:sy n="102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908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650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78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電腦視覺與深度學習</a:t>
            </a:r>
            <a:br>
              <a:rPr lang="en-US" altLang="zh-TW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altLang="zh-TW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(Computer Vision and Deep Learning)</a:t>
            </a:r>
            <a:br>
              <a:rPr lang="en-US" sz="36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sz="2800" b="1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51136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zh-TW" altLang="en-US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真禎</a:t>
            </a:r>
            <a:r>
              <a:rPr lang="en-US" altLang="zh-TW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: nckubot65904@gmail.com</a:t>
            </a:r>
            <a:endParaRPr lang="en-US" altLang="zh-TW" sz="2175" dirty="0">
              <a:solidFill>
                <a:schemeClr val="tx1"/>
              </a:solidFill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	                       10:00~12:00, Fri.</a:t>
            </a:r>
            <a:endParaRPr lang="en-US" altLang="zh-TW" sz="1800" dirty="0">
              <a:latin typeface="+mj-lt"/>
              <a:ea typeface="Arial"/>
              <a:cs typeface="Calibri" panose="020F0502020204030204" pitchFamily="34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200" dirty="0">
                <a:latin typeface="+mj-lt"/>
                <a:ea typeface="Arial"/>
                <a:cs typeface="Calibri" panose="020F0502020204030204" pitchFamily="34" charset="0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1.5 Show the </a:t>
            </a:r>
            <a:r>
              <a:rPr lang="en-US" altLang="zh-TW" b="1" dirty="0">
                <a:ea typeface="Arial"/>
                <a:cs typeface="Arial"/>
              </a:rPr>
              <a:t>undistorted</a:t>
            </a:r>
            <a:r>
              <a:rPr lang="en-US" altLang="zh-TW" dirty="0">
                <a:cs typeface="Calibri" panose="020F0502020204030204" pitchFamily="34" charset="0"/>
              </a:rPr>
              <a:t>  </a:t>
            </a:r>
            <a:r>
              <a:rPr lang="en-US" b="1" dirty="0">
                <a:ea typeface="Arial"/>
                <a:cs typeface="Arial"/>
                <a:sym typeface="Arial"/>
              </a:rPr>
              <a:t>result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94135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ea typeface="Arial"/>
                <a:cs typeface="Arial"/>
                <a:sym typeface="Arial"/>
              </a:rPr>
              <a:t>2) Show distorted and undistorted images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</a:rPr>
              <a:t>v::</a:t>
            </a:r>
            <a:r>
              <a:rPr lang="en-US" altLang="zh-TW" dirty="0"/>
              <a:t>undistort(…) or cv::</a:t>
            </a:r>
            <a:r>
              <a:rPr lang="en-US" altLang="zh-TW" dirty="0" err="1"/>
              <a:t>initUndistortRectifyMap</a:t>
            </a:r>
            <a:r>
              <a:rPr lang="en-US" altLang="zh-TW" dirty="0"/>
              <a:t>(…)</a:t>
            </a:r>
            <a:endParaRPr lang="en-US" sz="2000" dirty="0">
              <a:solidFill>
                <a:srgbClr val="000000"/>
              </a:solidFill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624310" y="3180567"/>
            <a:ext cx="1445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71271" y="3179022"/>
            <a:ext cx="1751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Undistorted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156D18E-36B7-B166-0291-7BC6F0F12FA2}"/>
              </a:ext>
            </a:extLst>
          </p:cNvPr>
          <p:cNvGrpSpPr/>
          <p:nvPr/>
        </p:nvGrpSpPr>
        <p:grpSpPr>
          <a:xfrm>
            <a:off x="792533" y="2536640"/>
            <a:ext cx="2497357" cy="4157434"/>
            <a:chOff x="1068803" y="2696066"/>
            <a:chExt cx="2497357" cy="41574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5BE1192-20CF-3E31-F402-DDCA16699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07" t="12461" r="48599" b="3904"/>
            <a:stretch/>
          </p:blipFill>
          <p:spPr>
            <a:xfrm>
              <a:off x="1068803" y="2696066"/>
              <a:ext cx="2497357" cy="415743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3395C92-7723-52B6-8A1D-0EF2D69C3F54}"/>
                </a:ext>
              </a:extLst>
            </p:cNvPr>
            <p:cNvSpPr/>
            <p:nvPr/>
          </p:nvSpPr>
          <p:spPr>
            <a:xfrm>
              <a:off x="1503157" y="6089807"/>
              <a:ext cx="1608327" cy="46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6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/>
              <a:t>2</a:t>
            </a:r>
            <a:r>
              <a:rPr lang="en-US" sz="2800" b="1" dirty="0"/>
              <a:t>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altLang="zh-TW" b="1" dirty="0">
                <a:cs typeface="Arial"/>
              </a:rPr>
              <a:t>Augmented Reality 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2.1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9B4BC4-D0E6-CCCC-C071-6BA893BF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9" y="1716282"/>
            <a:ext cx="2124371" cy="4020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9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6"/>
            <a:ext cx="8765888" cy="29604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Q: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2000" dirty="0">
                <a:latin typeface="+mj-lt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2) Input a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 less than 6 char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in English in the </a:t>
            </a:r>
            <a:r>
              <a:rPr lang="en-US" altLang="zh-TW" sz="2000" dirty="0" err="1">
                <a:latin typeface="+mj-lt"/>
                <a:ea typeface="Arial"/>
                <a:cs typeface="Arial"/>
                <a:sym typeface="Arial"/>
              </a:rPr>
              <a:t>textEdit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box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3) D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erive the shape of the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 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by u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sing the provided library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4)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5)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vertically on the chessboards images(1.bmp to 5.bmp) </a:t>
            </a:r>
            <a:endParaRPr lang="en-US" sz="2000" dirty="0">
              <a:latin typeface="+mj-lt"/>
              <a:ea typeface="Arial"/>
              <a:cs typeface="Arial"/>
              <a:sym typeface="Arial"/>
            </a:endParaRP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6) C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lick the button to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on the picture. Show each picture for</a:t>
            </a:r>
            <a:br>
              <a:rPr lang="en-US" altLang="zh-TW" sz="2000" dirty="0">
                <a:latin typeface="+mj-lt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1 second (total 5 images)</a:t>
            </a:r>
            <a:endParaRPr lang="en-US" altLang="zh-TW" sz="2000" dirty="0">
              <a:latin typeface="+mj-lt"/>
            </a:endParaRP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cs typeface="Arial"/>
              </a:rPr>
              <a:t>Augmented Reality 	</a:t>
            </a:r>
            <a:endParaRPr lang="en-US" sz="2800" b="1" dirty="0"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EE3A53-9FB6-44AB-B489-070CED622BC8}"/>
              </a:ext>
            </a:extLst>
          </p:cNvPr>
          <p:cNvSpPr txBox="1"/>
          <p:nvPr/>
        </p:nvSpPr>
        <p:spPr>
          <a:xfrm>
            <a:off x="692006" y="3616143"/>
            <a:ext cx="81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Demo:</a:t>
            </a:r>
            <a:endParaRPr lang="zh-CN" altLang="en-US" dirty="0"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84620" y="3616143"/>
            <a:ext cx="2755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TW" sz="1600" dirty="0">
                <a:latin typeface="+mj-lt"/>
              </a:rPr>
              <a:t>Hint : Textbook Chapter 11,  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p.387~395 Calibration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p.405~412 Projection 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4" y="4447140"/>
            <a:ext cx="1980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CN" sz="1600" dirty="0">
                <a:latin typeface="+mj-lt"/>
              </a:rPr>
              <a:t>cv2.</a:t>
            </a:r>
            <a:r>
              <a:rPr lang="zh-CN" altLang="zh-CN" sz="1600" dirty="0">
                <a:latin typeface="+mj-lt"/>
              </a:rPr>
              <a:t>calibrateCamera</a:t>
            </a:r>
            <a:r>
              <a:rPr lang="en-US" altLang="zh-CN" sz="1600" dirty="0">
                <a:latin typeface="+mj-lt"/>
              </a:rPr>
              <a:t>()</a:t>
            </a:r>
          </a:p>
          <a:p>
            <a:pPr marL="357188" indent="-357188"/>
            <a:r>
              <a:rPr lang="en-US" altLang="zh-CN" sz="1600" dirty="0">
                <a:latin typeface="+mj-lt"/>
              </a:rPr>
              <a:t>cv2.projectPoints()</a:t>
            </a:r>
          </a:p>
        </p:txBody>
      </p:sp>
      <p:pic>
        <p:nvPicPr>
          <p:cNvPr id="5" name="20221003_155642">
            <a:hlinkClick r:id="" action="ppaction://media"/>
            <a:extLst>
              <a:ext uri="{FF2B5EF4-FFF2-40B4-BE49-F238E27FC236}">
                <a16:creationId xmlns:a16="http://schemas.microsoft.com/office/drawing/2014/main" id="{2CF9CC54-5311-5933-6282-B9B59A70E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4892" y="3800809"/>
            <a:ext cx="4184707" cy="298583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05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44723" y="640211"/>
            <a:ext cx="832804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  <a:tabLst>
                <a:tab pos="266700" algn="l"/>
              </a:tabLst>
            </a:pPr>
            <a:r>
              <a:rPr lang="en-US" altLang="zh-TW" sz="1600" dirty="0">
                <a:latin typeface="+mj-lt"/>
              </a:rPr>
              <a:t>How to use the library: 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(alphabet_lib_onboard.txt, alphabet_lib_vertical.txt)</a:t>
            </a: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</a:rPr>
              <a:t>Use </a:t>
            </a:r>
            <a:r>
              <a:rPr lang="en-US" altLang="zh-TW" dirty="0" err="1">
                <a:latin typeface="+mj-lt"/>
              </a:rPr>
              <a:t>OpenCV</a:t>
            </a:r>
            <a:r>
              <a:rPr lang="en-US" altLang="zh-TW" dirty="0">
                <a:latin typeface="+mj-lt"/>
              </a:rPr>
              <a:t> function to read and derive the array or matrix of the char</a:t>
            </a:r>
            <a:br>
              <a:rPr lang="en-US" altLang="zh-TW" dirty="0">
                <a:latin typeface="+mj-lt"/>
              </a:rPr>
            </a:br>
            <a:r>
              <a:rPr lang="en-US" altLang="zh-TW" dirty="0">
                <a:latin typeface="+mj-lt"/>
              </a:rPr>
              <a:t>Here take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‘K’</a:t>
            </a:r>
            <a:r>
              <a:rPr lang="en-US" altLang="zh-TW" dirty="0">
                <a:latin typeface="+mj-lt"/>
              </a:rPr>
              <a:t> in 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dirty="0">
                <a:latin typeface="+mj-lt"/>
              </a:rPr>
              <a:t> for example</a:t>
            </a:r>
            <a:br>
              <a:rPr lang="en-US" altLang="zh-TW" dirty="0">
                <a:latin typeface="+mj-lt"/>
              </a:rPr>
            </a:br>
            <a:br>
              <a:rPr lang="en-US" altLang="zh-TW" dirty="0">
                <a:latin typeface="+mj-lt"/>
              </a:rPr>
            </a:br>
            <a:r>
              <a:rPr lang="en-US" altLang="zh-TW" dirty="0">
                <a:latin typeface="+mj-lt"/>
              </a:rPr>
              <a:t>Ex (Python): </a:t>
            </a:r>
            <a:br>
              <a:rPr lang="en-US" altLang="zh-TW" dirty="0">
                <a:latin typeface="+mj-lt"/>
              </a:rPr>
            </a:br>
            <a:r>
              <a:rPr lang="en-US" altLang="zh-TW" dirty="0">
                <a:latin typeface="+mj-lt"/>
              </a:rPr>
              <a:t>fs = cv2.FileStorage(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dirty="0">
                <a:latin typeface="+mj-lt"/>
              </a:rPr>
              <a:t>, cv2.FILE_STORAGE_READ)</a:t>
            </a:r>
            <a:br>
              <a:rPr lang="en-US" altLang="zh-TW" dirty="0">
                <a:latin typeface="+mj-lt"/>
              </a:rPr>
            </a:br>
            <a:r>
              <a:rPr lang="en-US" altLang="zh-TW" dirty="0" err="1">
                <a:latin typeface="+mj-lt"/>
              </a:rPr>
              <a:t>ch</a:t>
            </a:r>
            <a:r>
              <a:rPr lang="en-US" altLang="zh-TW" dirty="0">
                <a:latin typeface="+mj-lt"/>
              </a:rPr>
              <a:t> = </a:t>
            </a:r>
            <a:r>
              <a:rPr lang="en-US" altLang="zh-TW" dirty="0" err="1">
                <a:latin typeface="+mj-lt"/>
              </a:rPr>
              <a:t>fs.getNode</a:t>
            </a:r>
            <a:r>
              <a:rPr lang="en-US" altLang="zh-TW" dirty="0">
                <a:latin typeface="+mj-lt"/>
              </a:rPr>
              <a:t>(‘K’).mat() 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 get the lines of ‘K’</a:t>
            </a:r>
            <a:br>
              <a:rPr lang="en-US" altLang="zh-TW" dirty="0">
                <a:latin typeface="+mj-lt"/>
                <a:sym typeface="Wingdings" panose="05000000000000000000" pitchFamily="2" charset="2"/>
              </a:rPr>
            </a:br>
            <a:endParaRPr lang="en-US" altLang="zh-TW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		</a:t>
            </a:r>
            <a:r>
              <a:rPr lang="en-US" altLang="zh-TW" dirty="0" err="1"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 = [</a:t>
            </a:r>
            <a:r>
              <a:rPr lang="en-US" altLang="zh-TW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[[2, 2, 0], [2, 0, 0]]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,</a:t>
            </a:r>
            <a:br>
              <a:rPr lang="en-US" altLang="zh-TW" dirty="0">
                <a:latin typeface="+mj-lt"/>
                <a:sym typeface="Wingdings" panose="05000000000000000000" pitchFamily="2" charset="2"/>
              </a:rPr>
            </a:br>
            <a:r>
              <a:rPr lang="en-US" altLang="zh-TW" dirty="0">
                <a:latin typeface="+mj-lt"/>
                <a:sym typeface="Wingdings" panose="05000000000000000000" pitchFamily="2" charset="2"/>
              </a:rPr>
              <a:t>		         </a:t>
            </a:r>
            <a:r>
              <a:rPr lang="en-US" altLang="zh-TW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[[0, 2, 0], [2, 1, 0]]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,</a:t>
            </a:r>
          </a:p>
          <a:p>
            <a:r>
              <a:rPr lang="en-US" altLang="zh-TW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		         [[2, 1, 0], [0, 0, 0]]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]</a:t>
            </a:r>
            <a:br>
              <a:rPr lang="en-US" altLang="zh-TW" dirty="0">
                <a:latin typeface="+mj-lt"/>
                <a:sym typeface="Wingdings" panose="05000000000000000000" pitchFamily="2" charset="2"/>
              </a:rPr>
            </a:br>
            <a:endParaRPr lang="en-US" altLang="zh-TW" dirty="0">
              <a:latin typeface="+mj-lt"/>
            </a:endParaRP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  <a:sym typeface="Wingdings" panose="05000000000000000000" pitchFamily="2" charset="2"/>
              </a:rPr>
              <a:t>‘K’</a:t>
            </a:r>
            <a:r>
              <a:rPr lang="zh-TW" altLang="en-US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consist of 3 lines, so the </a:t>
            </a:r>
            <a:r>
              <a:rPr lang="en-US" altLang="zh-TW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‘</a:t>
            </a:r>
            <a:r>
              <a:rPr lang="en-US" altLang="zh-TW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array’ </a:t>
            </a:r>
            <a:r>
              <a:rPr lang="en-US" altLang="zh-TW" dirty="0">
                <a:latin typeface="+mj-lt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lvl="1" indent="-342900">
              <a:buFont typeface="+mj-lt"/>
              <a:buAutoNum type="arabicParenR" startAt="2"/>
            </a:pPr>
            <a:r>
              <a:rPr lang="en-US" altLang="zh-TW" dirty="0">
                <a:latin typeface="+mj-lt"/>
              </a:rPr>
              <a:t>Chessboard Coordinates</a:t>
            </a:r>
          </a:p>
          <a:p>
            <a:pPr marL="628650" lvl="1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lvl="3" indent="-285750">
              <a:buFont typeface="Arial" panose="020B0604020202020204" pitchFamily="34" charset="0"/>
              <a:buChar char="–"/>
            </a:pPr>
            <a:r>
              <a:rPr lang="en-US" altLang="zh-TW" dirty="0">
                <a:latin typeface="+mj-lt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  <a:p>
            <a:pPr marL="342900" indent="-342900">
              <a:buAutoNum type="arabicParenR" startAt="2"/>
            </a:pPr>
            <a:endParaRPr lang="en-US" altLang="zh-TW" dirty="0">
              <a:latin typeface="+mj-lt"/>
            </a:endParaRPr>
          </a:p>
          <a:p>
            <a:endParaRPr lang="en-US" altLang="zh-TW" dirty="0">
              <a:latin typeface="+mj-lt"/>
              <a:sym typeface="Wingdings" panose="05000000000000000000" pitchFamily="2" charset="2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(2,2,0)</a:t>
                </a:r>
                <a:endParaRPr lang="zh-TW" altLang="en-US" sz="1200" dirty="0">
                  <a:latin typeface="+mj-lt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(2,1,0)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(0,2,0)</a:t>
                </a:r>
                <a:endParaRPr lang="zh-TW" altLang="en-US" sz="1200" dirty="0">
                  <a:latin typeface="+mj-lt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(</a:t>
                </a:r>
                <a:r>
                  <a:rPr lang="en-US" altLang="zh-TW" sz="1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lt"/>
                  </a:rPr>
                  <a:t>0</a:t>
                </a: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j-lt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+mj-lt"/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latin typeface="+mj-lt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+mj-lt"/>
                <a:cs typeface="Arial"/>
              </a:rPr>
              <a:t>Augmented Reality 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98770" y="406610"/>
            <a:ext cx="3668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altLang="zh-TW" sz="1800" dirty="0">
                <a:latin typeface="+mj-lt"/>
              </a:rPr>
              <a:t>Guides and Requirements:</a:t>
            </a: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The coordinates are </a:t>
            </a:r>
            <a:br>
              <a:rPr lang="en-US" altLang="zh-TW" sz="1100" dirty="0">
                <a:latin typeface="+mj-lt"/>
                <a:sym typeface="Wingdings" panose="05000000000000000000" pitchFamily="2" charset="2"/>
              </a:rPr>
            </a:br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in Word Frame</a:t>
            </a:r>
            <a:endParaRPr lang="zh-TW" altLang="en-US" sz="1100" dirty="0"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Chessboard Frame</a:t>
            </a:r>
            <a:endParaRPr lang="zh-TW" altLang="en-US" dirty="0">
              <a:latin typeface="+mj-lt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Position and Order</a:t>
            </a:r>
            <a:endParaRPr lang="zh-TW" altLang="en-US" dirty="0">
              <a:latin typeface="+mj-lt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1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2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3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4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5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6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564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sz="2800" b="1" dirty="0"/>
              <a:t>3.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Stereo Disparity Map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3.1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ea typeface="Arial"/>
                <a:cs typeface="Arial"/>
                <a:sym typeface="Arial"/>
              </a:rPr>
              <a:t>Stereo Disparity Map</a:t>
            </a:r>
            <a:endParaRPr lang="en-US" altLang="zh-TW" sz="2400" dirty="0">
              <a:cs typeface="Calibri" panose="020F0502020204030204" pitchFamily="34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3.2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ea typeface="Arial"/>
                <a:cs typeface="Arial"/>
                <a:sym typeface="Arial"/>
              </a:rPr>
              <a:t>Checking the Disparity Value</a:t>
            </a:r>
            <a:endParaRPr lang="en-US" altLang="zh-TW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2B8585A-DFB1-364D-A125-D86A11AB3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60" y="2090549"/>
            <a:ext cx="2123539" cy="40175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11686" r="74171"/>
          <a:stretch/>
        </p:blipFill>
        <p:spPr>
          <a:xfrm>
            <a:off x="32494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36044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2731707" y="3393314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2 images separately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3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altLang="zh-TW" b="1" dirty="0">
                <a:ea typeface="Arial"/>
                <a:cs typeface="Arial"/>
                <a:sym typeface="Arial"/>
              </a:rPr>
              <a:t>3</a:t>
            </a:r>
            <a:r>
              <a:rPr lang="en-US" b="1" dirty="0">
                <a:ea typeface="Arial"/>
                <a:cs typeface="Arial"/>
                <a:sym typeface="Arial"/>
              </a:rPr>
              <a:t>.</a:t>
            </a:r>
            <a:r>
              <a:rPr lang="en-US" altLang="zh-TW" b="1" dirty="0">
                <a:ea typeface="Arial"/>
                <a:cs typeface="Arial"/>
                <a:sym typeface="Arial"/>
              </a:rPr>
              <a:t>1</a:t>
            </a:r>
            <a:r>
              <a:rPr lang="en-US" b="1" dirty="0">
                <a:ea typeface="Arial"/>
                <a:cs typeface="Arial"/>
                <a:sym typeface="Arial"/>
              </a:rPr>
              <a:t> (</a:t>
            </a:r>
            <a:r>
              <a:rPr lang="en-US" altLang="zh-TW" b="1" dirty="0">
                <a:ea typeface="Arial"/>
                <a:cs typeface="Arial"/>
                <a:sym typeface="Arial"/>
              </a:rPr>
              <a:t>10</a:t>
            </a:r>
            <a:r>
              <a:rPr lang="en-US" b="1" dirty="0">
                <a:ea typeface="Arial"/>
                <a:cs typeface="Arial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15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41;p9"/>
              <p:cNvSpPr txBox="1"/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413" tIns="25706" rIns="51413" bIns="25706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Camera information: 1) baseline=342.789mm,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	            2) focal length=4019.284 pixel,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Calibri"/>
                    <a:sym typeface="Calibri"/>
                  </a:rPr>
                  <a:t>	            3)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𝑟𝑖𝑔h𝑡</m:t>
                        </m:r>
                      </m:sup>
                    </m:sSubSup>
                    <m:r>
                      <a:rPr kumimoji="0" lang="en-US" altLang="zh-TW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𝑙𝑒𝑓𝑡</m:t>
                        </m:r>
                      </m:sup>
                    </m:sSub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=279.184 pixel</a:t>
                </a:r>
                <a:endPara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Arial"/>
                    <a:sym typeface="Arial"/>
                  </a:rPr>
                  <a:t>OpenCV Textbook Chapter 11 (P.372-373) &amp; OpenCV Textbook Chapter 12 (P.436)</a:t>
                </a:r>
              </a:p>
            </p:txBody>
          </p:sp>
        </mc:Choice>
        <mc:Fallback xmlns="">
          <p:sp>
            <p:nvSpPr>
              <p:cNvPr id="14" name="Google Shape;141;p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blipFill>
                <a:blip r:embed="rId3"/>
                <a:stretch>
                  <a:fillRect l="-629" t="-3077" b="-1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Google Shape;141;p9"/>
          <p:cNvSpPr txBox="1"/>
          <p:nvPr/>
        </p:nvSpPr>
        <p:spPr>
          <a:xfrm>
            <a:off x="844476" y="657951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490105" y="641567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562071" y="658470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056796" y="637542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6589553" y="636772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527261" y="1187400"/>
            <a:ext cx="6858000" cy="2069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50" marR="0" lvl="0" indent="-2571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Guides: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(1) Window Size: Must be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odd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within the range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[5, 255]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(2) Search range and direction: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Must be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positive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divisible by 16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Map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gray value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0~255 for the purpose of visualization.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If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left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is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reference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), then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the search direction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at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right image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will go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from the right to left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direction.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227653" y="3660796"/>
            <a:ext cx="2642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62" marR="0" lvl="0" indent="-25716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StereoBM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::create(256, 25)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F0B106-88F7-20E6-9C97-0EEB9F931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61" y="4552670"/>
            <a:ext cx="2549724" cy="18441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582E08-E244-F37E-E6D4-88A1FF76B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985" y="4552670"/>
            <a:ext cx="2549723" cy="18441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942D7A-36D4-2B46-7ECF-D41C9B82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708" y="4552670"/>
            <a:ext cx="2549723" cy="184416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501703" y="459988"/>
            <a:ext cx="8140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(have been rectified) 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449263" lvl="3" indent="-182563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Find 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the disparity map/image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based on Left and Right stereo images </a:t>
            </a:r>
          </a:p>
        </p:txBody>
      </p:sp>
    </p:spTree>
    <p:extLst>
      <p:ext uri="{BB962C8B-B14F-4D97-AF65-F5344CB8AC3E}">
        <p14:creationId xmlns:p14="http://schemas.microsoft.com/office/powerpoint/2010/main" val="272984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16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lang="en-US" altLang="zh-TW" sz="2800" b="1" kern="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3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  <a:sym typeface="Arial"/>
              </a:rPr>
              <a:t>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(10%) Checking the Disparity Value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616269-86F4-4284-81D5-5C9C5D7576E0}"/>
              </a:ext>
            </a:extLst>
          </p:cNvPr>
          <p:cNvSpPr txBox="1"/>
          <p:nvPr/>
        </p:nvSpPr>
        <p:spPr>
          <a:xfrm>
            <a:off x="739707" y="2752134"/>
            <a:ext cx="689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Note: Click at gray position at disparity map result from Q.4.1, ignore the position with 0 disparity(e.g. Failure case).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3056CB-EE86-4C75-9522-14D82696D932}"/>
              </a:ext>
            </a:extLst>
          </p:cNvPr>
          <p:cNvSpPr txBox="1"/>
          <p:nvPr/>
        </p:nvSpPr>
        <p:spPr>
          <a:xfrm>
            <a:off x="464926" y="451327"/>
            <a:ext cx="8140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and disparity map from Q4.1.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557185" marR="0" lvl="1" indent="-21430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Click at left image and draw the corresponding dot at right image.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1) Click at left image and draw the dot on the right image at accurate position.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2) User should allow to repeat 1). </a:t>
            </a:r>
          </a:p>
        </p:txBody>
      </p:sp>
      <p:pic>
        <p:nvPicPr>
          <p:cNvPr id="3" name="Demo_Video">
            <a:hlinkClick r:id="" action="ppaction://media"/>
            <a:extLst>
              <a:ext uri="{FF2B5EF4-FFF2-40B4-BE49-F238E27FC236}">
                <a16:creationId xmlns:a16="http://schemas.microsoft.com/office/drawing/2014/main" id="{F3FED3F8-6FE0-221B-4156-D5AEA3874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056" y="3652274"/>
            <a:ext cx="7921887" cy="287271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AC707A-AF87-7E88-3855-E0EBFF3221F7}"/>
              </a:ext>
            </a:extLst>
          </p:cNvPr>
          <p:cNvSpPr txBox="1"/>
          <p:nvPr/>
        </p:nvSpPr>
        <p:spPr>
          <a:xfrm>
            <a:off x="739707" y="3299132"/>
            <a:ext cx="6895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Video: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87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90">
            <a:extLst>
              <a:ext uri="{FF2B5EF4-FFF2-40B4-BE49-F238E27FC236}">
                <a16:creationId xmlns:a16="http://schemas.microsoft.com/office/drawing/2014/main" id="{B61F83AB-4E5B-D8FE-AF90-3AEEE40E852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1638891-6CB0-0389-057B-19A75FEDFF20}"/>
              </a:ext>
            </a:extLst>
          </p:cNvPr>
          <p:cNvSpPr txBox="1">
            <a:spLocks/>
          </p:cNvSpPr>
          <p:nvPr/>
        </p:nvSpPr>
        <p:spPr>
          <a:xfrm>
            <a:off x="36587" y="616557"/>
            <a:ext cx="9070825" cy="6081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Copying homework is strictly prohibited!!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Penalty: Score will be zero for both persons!!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date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09:00:00,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/10/20  (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delay. Penalties for late homework: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 to 7 days late, loss of 50% of the score awarded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7 days, the score will be marked as 0.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 the demonstration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your score will be 0. The demonstration schedule will be announced on NCKU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GUI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 will get some penalties.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to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140.116.154.1 -&gt; Upload/Homework/Hw1_1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Password: 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Filename: Hw1_StudentID_Name_Version.rar</a:t>
            </a:r>
          </a:p>
          <a:p>
            <a:pPr marL="2514600" marR="0" lvl="5" indent="-1857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Ex: Hw1_1_F71234567_林小明_V1.rar</a:t>
            </a:r>
          </a:p>
          <a:p>
            <a:pPr marL="2514600" marR="0" lvl="5" indent="-1857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update your file, you should update your version to be V2, ex: Hw1_1_F71234567_林小明_V2.rar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folder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*( excluding the pictures 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*note: remove your “Debug” folder to reduce file size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投影片編號版面配置區 2">
            <a:extLst>
              <a:ext uri="{FF2B5EF4-FFF2-40B4-BE49-F238E27FC236}">
                <a16:creationId xmlns:a16="http://schemas.microsoft.com/office/drawing/2014/main" id="{1E8FF635-E2E4-118A-253C-5753CB896DF3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721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7">
            <a:extLst>
              <a:ext uri="{FF2B5EF4-FFF2-40B4-BE49-F238E27FC236}">
                <a16:creationId xmlns:a16="http://schemas.microsoft.com/office/drawing/2014/main" id="{62248272-6733-FD16-AAF8-4355284D1130}"/>
              </a:ext>
            </a:extLst>
          </p:cNvPr>
          <p:cNvSpPr txBox="1">
            <a:spLocks/>
          </p:cNvSpPr>
          <p:nvPr/>
        </p:nvSpPr>
        <p:spPr>
          <a:xfrm>
            <a:off x="2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E14F4C0-DE6A-019E-0CEE-964384BC55CF}"/>
              </a:ext>
            </a:extLst>
          </p:cNvPr>
          <p:cNvSpPr txBox="1">
            <a:spLocks/>
          </p:cNvSpPr>
          <p:nvPr/>
        </p:nvSpPr>
        <p:spPr>
          <a:xfrm>
            <a:off x="146850" y="72006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Python (recommended)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Python 3.7 (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/>
              </a:rPr>
              <a:t>https://www.python.org/downloads/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opencv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contrib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-python (3.4.2.17)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Matplotlib 3.1.1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UI framework: pyqt5 (5.15.1)</a:t>
            </a:r>
          </a:p>
          <a:p>
            <a:pPr marL="47625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  <a:sym typeface="Calibri"/>
            </a:endParaRPr>
          </a:p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C++ (check MFC guide in ftp)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OpenCV 3.3.1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  <a:hlinkClick r:id="rId4"/>
              </a:rPr>
              <a:t>https://opencv.org/release.html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Visual Studio 2015 (download  from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  <a:hlinkClick r:id="rId5"/>
              </a:rPr>
              <a:t>http://www.cc.ncku.edu.tw/download/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) 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anose="020B0604020202020204" pitchFamily="34" charset="0"/>
                <a:sym typeface="Calibri"/>
              </a:rPr>
              <a:t>UI framework: MFC</a:t>
            </a:r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B4846060-5335-0800-9D3C-8A5D40403A4C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3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cs typeface="Arial" panose="020B0604020202020204" pitchFamily="34" charset="0"/>
              </a:rPr>
              <a:t>) </a:t>
            </a:r>
            <a:r>
              <a:rPr lang="en-US" altLang="zh-TW" sz="1600" dirty="0"/>
              <a:t>Camera Calibration </a:t>
            </a:r>
            <a:r>
              <a:rPr lang="en-US" altLang="zh-TW" sz="1600" dirty="0">
                <a:cs typeface="Arial" panose="020B0604020202020204" pitchFamily="34" charset="0"/>
              </a:rPr>
              <a:t>		 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1.1 (4%)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Corner detection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1.2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intrinsic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1.3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extrinsic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1.4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distortion matrix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Augmented Reality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2.1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Show words on board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Stereo Disparity Map</a:t>
            </a:r>
            <a:endParaRPr lang="en-US" altLang="zh-TW" sz="1600" dirty="0">
              <a:latin typeface="+mj-lt"/>
              <a:cs typeface="Arial" panose="020B0604020202020204" pitchFamily="34" charset="0"/>
            </a:endParaRP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3.1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  <a:sym typeface="Arial"/>
              </a:rPr>
              <a:t>Stereo Disparity Map</a:t>
            </a:r>
            <a:endParaRPr lang="en-US" altLang="zh-TW" sz="1400" dirty="0">
              <a:cs typeface="Arial" panose="020B0604020202020204" pitchFamily="34" charset="0"/>
            </a:endParaRP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3.2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  <a:sym typeface="Arial"/>
              </a:rPr>
              <a:t>Checking the Disparity Value</a:t>
            </a:r>
          </a:p>
          <a:p>
            <a:pPr marL="142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400" dirty="0">
              <a:latin typeface="+mj-lt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400" dirty="0">
              <a:latin typeface="+mj-lt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sz="1600" dirty="0">
              <a:latin typeface="+mj-lt"/>
              <a:cs typeface="Arial" panose="020B0604020202020204" pitchFamily="34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</a:t>
            </a:r>
            <a:endParaRPr lang="en-US" altLang="zh-TW" sz="1600" dirty="0">
              <a:latin typeface="+mj-lt"/>
            </a:endParaRP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323092" y="59522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E0B8DB-5ADD-4AE2-6C32-D285B2FE8B95}"/>
              </a:ext>
            </a:extLst>
          </p:cNvPr>
          <p:cNvSpPr txBox="1"/>
          <p:nvPr/>
        </p:nvSpPr>
        <p:spPr>
          <a:xfrm>
            <a:off x="3323092" y="232897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3323092" y="320026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 err="1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4E97FAA-112D-2FBD-C84D-AB536E43E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" b="617"/>
          <a:stretch/>
        </p:blipFill>
        <p:spPr>
          <a:xfrm>
            <a:off x="4807314" y="998469"/>
            <a:ext cx="4336686" cy="225024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83A96D-E4B6-89CC-7FA4-B78D0F396151}"/>
              </a:ext>
            </a:extLst>
          </p:cNvPr>
          <p:cNvSpPr txBox="1"/>
          <p:nvPr/>
        </p:nvSpPr>
        <p:spPr>
          <a:xfrm>
            <a:off x="4807314" y="3715223"/>
            <a:ext cx="41027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Don’t fix your image path</a:t>
            </a:r>
          </a:p>
          <a:p>
            <a:r>
              <a:rPr lang="en-US" altLang="zh-TW" sz="1600" dirty="0">
                <a:solidFill>
                  <a:srgbClr val="FF0000"/>
                </a:solidFill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1ADCCB7-84AD-810C-5859-28053AB0EFC0}"/>
              </a:ext>
            </a:extLst>
          </p:cNvPr>
          <p:cNvCxnSpPr>
            <a:cxnSpLocks/>
          </p:cNvCxnSpPr>
          <p:nvPr/>
        </p:nvCxnSpPr>
        <p:spPr>
          <a:xfrm flipH="1" flipV="1">
            <a:off x="5758057" y="1845626"/>
            <a:ext cx="630314" cy="1864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F515531-C34D-06BD-E2BB-8C7242B8B2DE}"/>
              </a:ext>
            </a:extLst>
          </p:cNvPr>
          <p:cNvCxnSpPr>
            <a:cxnSpLocks/>
          </p:cNvCxnSpPr>
          <p:nvPr/>
        </p:nvCxnSpPr>
        <p:spPr>
          <a:xfrm flipH="1" flipV="1">
            <a:off x="5755591" y="2231558"/>
            <a:ext cx="632780" cy="1478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48FC048-7CF7-E646-49D5-EC2E409E695E}"/>
              </a:ext>
            </a:extLst>
          </p:cNvPr>
          <p:cNvCxnSpPr>
            <a:cxnSpLocks/>
          </p:cNvCxnSpPr>
          <p:nvPr/>
        </p:nvCxnSpPr>
        <p:spPr>
          <a:xfrm flipH="1" flipV="1">
            <a:off x="5755591" y="2617490"/>
            <a:ext cx="632780" cy="1092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/>
              <a:t>1.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sz="2800" b="1" dirty="0"/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1.1 (4%)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1.2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1.3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1.4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1.5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229CD22-0732-32D3-292F-55DB6684B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213860" y="2640249"/>
            <a:ext cx="3982720" cy="41848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4663440" y="3830321"/>
            <a:ext cx="1361440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420732" y="3506667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ea typeface="Arial"/>
                <a:cs typeface="Arial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96344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ea typeface="Arial"/>
                <a:cs typeface="Arial"/>
                <a:sym typeface="Arial"/>
              </a:rPr>
              <a:t>button “1.1” to </a:t>
            </a:r>
            <a:r>
              <a:rPr lang="en-US" altLang="zh-TW" dirty="0">
                <a:ea typeface="Arial"/>
                <a:cs typeface="Arial"/>
                <a:sym typeface="Arial"/>
              </a:rPr>
              <a:t>show each picture 0.5 seconds</a:t>
            </a:r>
            <a:r>
              <a:rPr lang="en-US" sz="2000" dirty="0">
                <a:ea typeface="Arial"/>
                <a:cs typeface="Arial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>
                <a:latin typeface="+mj-lt"/>
              </a:rPr>
              <a:t>OpenCV</a:t>
            </a:r>
            <a:r>
              <a:rPr lang="en-US" sz="2000" dirty="0">
                <a:latin typeface="+mj-lt"/>
              </a:rPr>
              <a:t> Textbook Chapter 11 (p. 398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~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p. 399</a:t>
            </a:r>
            <a:r>
              <a:rPr lang="en-US" sz="2000" dirty="0">
                <a:latin typeface="+mj-lt"/>
              </a:rPr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>
                <a:latin typeface="+mj-lt"/>
              </a:rPr>
              <a:t>cv.findChessboardCorners</a:t>
            </a:r>
            <a:r>
              <a:rPr lang="en-US" altLang="zh-TW" sz="2000" dirty="0">
                <a:latin typeface="+mj-lt"/>
              </a:rPr>
              <a:t>(…)</a:t>
            </a:r>
            <a:endParaRPr lang="en-US" sz="2000" dirty="0">
              <a:latin typeface="+mj-lt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485649" y="2886774"/>
            <a:ext cx="4421123" cy="368827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8DACEE-F79D-F7E2-A735-E972C63E1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07" t="12461" r="48599" b="3904"/>
          <a:stretch/>
        </p:blipFill>
        <p:spPr>
          <a:xfrm>
            <a:off x="1068803" y="2696066"/>
            <a:ext cx="2497357" cy="4157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A541CA-8272-A095-7A91-9D35039BE4F8}"/>
              </a:ext>
            </a:extLst>
          </p:cNvPr>
          <p:cNvSpPr/>
          <p:nvPr/>
        </p:nvSpPr>
        <p:spPr>
          <a:xfrm>
            <a:off x="1480313" y="3079004"/>
            <a:ext cx="1608327" cy="46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01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 </a:t>
            </a:r>
            <a:r>
              <a:rPr lang="en-US" altLang="zh-TW" b="1" dirty="0">
                <a:ea typeface="Arial"/>
                <a:cs typeface="Arial"/>
                <a:sym typeface="Arial"/>
              </a:rPr>
              <a:t>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+mj-lt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943349" y="867604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973746" y="2978983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755" y="2701511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140903" y="3594598"/>
            <a:ext cx="1960314" cy="32634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6440933" y="437596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11, </a:t>
            </a:r>
            <a:r>
              <a:rPr lang="en-US" altLang="zh-TW" sz="2000" dirty="0">
                <a:latin typeface="+mj-lt"/>
              </a:rPr>
              <a:t>p.370~402 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563843" y="3022347"/>
            <a:ext cx="1418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251058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(1) List of numbers: 1~15</a:t>
            </a:r>
          </a:p>
          <a:p>
            <a:r>
              <a:rPr lang="en-US" dirty="0">
                <a:latin typeface="+mj-lt"/>
              </a:rPr>
              <a:t>(2) Select 1, then 1.bmp will be applied, and so on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208172" y="2750697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6202528" y="3709237"/>
            <a:ext cx="1891452" cy="31487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0CBCAF-A5B7-2B14-A12E-F6F3A40026C3}"/>
              </a:ext>
            </a:extLst>
          </p:cNvPr>
          <p:cNvSpPr/>
          <p:nvPr/>
        </p:nvSpPr>
        <p:spPr>
          <a:xfrm>
            <a:off x="6747003" y="5081013"/>
            <a:ext cx="773938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5158534" y="4512668"/>
            <a:ext cx="1588469" cy="705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913" y="742879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540661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an example)</a:t>
            </a:r>
            <a:endParaRPr lang="en-US" dirty="0">
              <a:latin typeface="+mj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224" y="1624974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7" t="12461" r="48599" b="3904"/>
          <a:stretch/>
        </p:blipFill>
        <p:spPr>
          <a:xfrm>
            <a:off x="5769640" y="2673562"/>
            <a:ext cx="2497357" cy="4157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6214154" y="5494900"/>
            <a:ext cx="1555003" cy="426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1791</Words>
  <Application>Microsoft Macintosh PowerPoint</Application>
  <PresentationFormat>如螢幕大小 (4:3)</PresentationFormat>
  <Paragraphs>227</Paragraphs>
  <Slides>16</Slides>
  <Notes>10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新細明體</vt:lpstr>
      <vt:lpstr>Noto Sans Symbols</vt:lpstr>
      <vt:lpstr>Arial</vt:lpstr>
      <vt:lpstr>Calibri</vt:lpstr>
      <vt:lpstr>Cambria Math</vt:lpstr>
      <vt:lpstr>Wingdings</vt:lpstr>
      <vt:lpstr>Office 佈景主題</vt:lpstr>
      <vt:lpstr>電腦視覺與深度學習 (Computer Vision and Deep Learning) Homework 1</vt:lpstr>
      <vt:lpstr>PowerPoint 簡報</vt:lpstr>
      <vt:lpstr>PowerPoint 簡報</vt:lpstr>
      <vt:lpstr>Assignment scoring (Total: 100%)</vt:lpstr>
      <vt:lpstr>1. (20%) Camera Calibration</vt:lpstr>
      <vt:lpstr>1.1 Corner Detection (4%) </vt:lpstr>
      <vt:lpstr>1.2 Find the Intrinsic Matrix (4%) </vt:lpstr>
      <vt:lpstr>1.3 Find the Extrinsic Matrix (4%) </vt:lpstr>
      <vt:lpstr>1.4 Find the Distortion Matrix (4%) </vt:lpstr>
      <vt:lpstr>1.5 Show the undistorted  result (4%) </vt:lpstr>
      <vt:lpstr>2. (20%) Augmented Reality </vt:lpstr>
      <vt:lpstr>2. (20%) Augmented Reality  </vt:lpstr>
      <vt:lpstr>2. (20%) Augmented Reality  </vt:lpstr>
      <vt:lpstr>3. (20%) Stereo Disparity Map</vt:lpstr>
      <vt:lpstr>3.1 (10%) Stereo Disparity Map 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張少鈞 CHANG, SHAO-CHUN</cp:lastModifiedBy>
  <cp:revision>541</cp:revision>
  <dcterms:modified xsi:type="dcterms:W3CDTF">2022-10-06T02:18:39Z</dcterms:modified>
</cp:coreProperties>
</file>